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3"/>
  </p:notesMasterIdLst>
  <p:sldIdLst>
    <p:sldId id="257" r:id="rId2"/>
    <p:sldId id="260" r:id="rId3"/>
    <p:sldId id="258" r:id="rId4"/>
    <p:sldId id="273" r:id="rId5"/>
    <p:sldId id="285" r:id="rId6"/>
    <p:sldId id="259" r:id="rId7"/>
    <p:sldId id="283" r:id="rId8"/>
    <p:sldId id="268" r:id="rId9"/>
    <p:sldId id="270" r:id="rId10"/>
    <p:sldId id="289" r:id="rId11"/>
    <p:sldId id="290" r:id="rId1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ijl, gemiddeld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20" autoAdjust="0"/>
    <p:restoredTop sz="86894" autoAdjust="0"/>
  </p:normalViewPr>
  <p:slideViewPr>
    <p:cSldViewPr snapToGrid="0">
      <p:cViewPr>
        <p:scale>
          <a:sx n="80" d="100"/>
          <a:sy n="80" d="100"/>
        </p:scale>
        <p:origin x="-1842" y="-5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ECFFC-EBE9-42D1-BA17-DAEAD628B721}" type="datetimeFigureOut">
              <a:rPr lang="nl-BE" smtClean="0"/>
              <a:pPr/>
              <a:t>30/03/2016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31567-3512-4CBB-9F68-665876EB1DF9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4064284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31567-3512-4CBB-9F68-665876EB1DF9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4172362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4886-D369-4981-9062-7305157E3F6C}" type="datetimeFigureOut">
              <a:rPr lang="nl-BE" smtClean="0"/>
              <a:pPr/>
              <a:t>30/03/2016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34D0-31AC-4080-BE88-DED2AB151387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269838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4886-D369-4981-9062-7305157E3F6C}" type="datetimeFigureOut">
              <a:rPr lang="nl-BE" smtClean="0"/>
              <a:pPr/>
              <a:t>30/03/2016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34D0-31AC-4080-BE88-DED2AB151387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890312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EA9B4886-D369-4981-9062-7305157E3F6C}" type="datetimeFigureOut">
              <a:rPr lang="nl-BE" smtClean="0"/>
              <a:pPr/>
              <a:t>30/03/2016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539E34D0-31AC-4080-BE88-DED2AB151387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519811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4886-D369-4981-9062-7305157E3F6C}" type="datetimeFigureOut">
              <a:rPr lang="nl-BE" smtClean="0"/>
              <a:pPr/>
              <a:t>30/03/2016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34D0-31AC-4080-BE88-DED2AB151387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413238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9B4886-D369-4981-9062-7305157E3F6C}" type="datetimeFigureOut">
              <a:rPr lang="nl-BE" smtClean="0"/>
              <a:pPr/>
              <a:t>30/03/2016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E34D0-31AC-4080-BE88-DED2AB151387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660208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4886-D369-4981-9062-7305157E3F6C}" type="datetimeFigureOut">
              <a:rPr lang="nl-BE" smtClean="0"/>
              <a:pPr/>
              <a:t>30/03/2016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34D0-31AC-4080-BE88-DED2AB151387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57330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4886-D369-4981-9062-7305157E3F6C}" type="datetimeFigureOut">
              <a:rPr lang="nl-BE" smtClean="0"/>
              <a:pPr/>
              <a:t>30/03/2016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34D0-31AC-4080-BE88-DED2AB151387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04697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4886-D369-4981-9062-7305157E3F6C}" type="datetimeFigureOut">
              <a:rPr lang="nl-BE" smtClean="0"/>
              <a:pPr/>
              <a:t>30/03/2016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34D0-31AC-4080-BE88-DED2AB151387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564864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4886-D369-4981-9062-7305157E3F6C}" type="datetimeFigureOut">
              <a:rPr lang="nl-BE" smtClean="0"/>
              <a:pPr/>
              <a:t>30/03/2016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34D0-31AC-4080-BE88-DED2AB151387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03783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4886-D369-4981-9062-7305157E3F6C}" type="datetimeFigureOut">
              <a:rPr lang="nl-BE" smtClean="0"/>
              <a:pPr/>
              <a:t>30/03/2016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34D0-31AC-4080-BE88-DED2AB151387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07764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4886-D369-4981-9062-7305157E3F6C}" type="datetimeFigureOut">
              <a:rPr lang="nl-BE" smtClean="0"/>
              <a:pPr/>
              <a:t>30/03/2016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34D0-31AC-4080-BE88-DED2AB151387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03935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EA9B4886-D369-4981-9062-7305157E3F6C}" type="datetimeFigureOut">
              <a:rPr lang="nl-BE" smtClean="0"/>
              <a:pPr/>
              <a:t>30/03/2016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539E34D0-31AC-4080-BE88-DED2AB151387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0390911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406531" y="500694"/>
            <a:ext cx="6165378" cy="978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Soupiska</a:t>
            </a:r>
            <a:r>
              <a:rPr lang="en-US" sz="5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cs-CZ" sz="5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Belgie</a:t>
            </a:r>
            <a:endParaRPr lang="en-US" sz="5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12" name="Picture 3" descr="logotopvolleyTrans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682" y="463544"/>
            <a:ext cx="1993429" cy="893915"/>
          </a:xfrm>
          <a:prstGeom prst="rect">
            <a:avLst/>
          </a:prstGeom>
        </p:spPr>
      </p:pic>
      <p:grpSp>
        <p:nvGrpSpPr>
          <p:cNvPr id="14" name="Group 3"/>
          <p:cNvGrpSpPr>
            <a:grpSpLocks/>
          </p:cNvGrpSpPr>
          <p:nvPr/>
        </p:nvGrpSpPr>
        <p:grpSpPr bwMode="auto">
          <a:xfrm rot="10800000">
            <a:off x="4263687" y="1917141"/>
            <a:ext cx="6604222" cy="4920665"/>
            <a:chOff x="68" y="327"/>
            <a:chExt cx="1904" cy="1697"/>
          </a:xfrm>
          <a:solidFill>
            <a:srgbClr val="FF0000"/>
          </a:solidFill>
        </p:grpSpPr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204" y="391"/>
              <a:ext cx="1633" cy="1633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nl-BE" sz="2400">
                <a:latin typeface="+mj-lt"/>
              </a:endParaRPr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>
              <a:off x="204" y="935"/>
              <a:ext cx="1633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j-lt"/>
              </a:endParaRPr>
            </a:p>
          </p:txBody>
        </p:sp>
        <p:sp>
          <p:nvSpPr>
            <p:cNvPr id="17" name="Oval 6"/>
            <p:cNvSpPr>
              <a:spLocks noChangeArrowheads="1"/>
            </p:cNvSpPr>
            <p:nvPr/>
          </p:nvSpPr>
          <p:spPr bwMode="auto">
            <a:xfrm flipV="1">
              <a:off x="68" y="327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10800000" wrap="none" anchor="ctr"/>
            <a:lstStyle/>
            <a:p>
              <a:pPr algn="ctr"/>
              <a:endParaRPr lang="nl-BE" sz="2400">
                <a:latin typeface="+mj-lt"/>
              </a:endParaRPr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auto">
            <a:xfrm flipV="1">
              <a:off x="1836" y="327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10800000" wrap="none" anchor="ctr"/>
            <a:lstStyle/>
            <a:p>
              <a:pPr algn="ctr"/>
              <a:endParaRPr lang="nl-BE" sz="2400">
                <a:latin typeface="+mj-lt"/>
              </a:endParaRPr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203" y="391"/>
              <a:ext cx="1633" cy="0"/>
            </a:xfrm>
            <a:prstGeom prst="line">
              <a:avLst/>
            </a:prstGeom>
            <a:grp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j-lt"/>
              </a:endParaRPr>
            </a:p>
          </p:txBody>
        </p:sp>
      </p:grpSp>
      <p:sp>
        <p:nvSpPr>
          <p:cNvPr id="20" name="AutoShape 52"/>
          <p:cNvSpPr>
            <a:spLocks noChangeArrowheads="1"/>
          </p:cNvSpPr>
          <p:nvPr/>
        </p:nvSpPr>
        <p:spPr bwMode="auto">
          <a:xfrm>
            <a:off x="539634" y="5465471"/>
            <a:ext cx="1906123" cy="4762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400" dirty="0" smtClean="0"/>
              <a:t>16 DE QUICK</a:t>
            </a:r>
            <a:endParaRPr lang="nl-NL" sz="2400" dirty="0"/>
          </a:p>
        </p:txBody>
      </p:sp>
      <p:sp>
        <p:nvSpPr>
          <p:cNvPr id="21" name="AutoShape 52"/>
          <p:cNvSpPr>
            <a:spLocks noChangeArrowheads="1"/>
          </p:cNvSpPr>
          <p:nvPr/>
        </p:nvSpPr>
        <p:spPr bwMode="auto">
          <a:xfrm>
            <a:off x="8465575" y="3347729"/>
            <a:ext cx="1909096" cy="447346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+mj-lt"/>
              </a:rPr>
              <a:t>11 STRAGIERS</a:t>
            </a:r>
            <a:endParaRPr lang="nl-N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AutoShape 99"/>
          <p:cNvSpPr>
            <a:spLocks noChangeArrowheads="1"/>
          </p:cNvSpPr>
          <p:nvPr/>
        </p:nvSpPr>
        <p:spPr bwMode="auto">
          <a:xfrm>
            <a:off x="8615437" y="5573395"/>
            <a:ext cx="677323" cy="467449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alibri" pitchFamily="34" charset="0"/>
              </a:rPr>
              <a:t>U</a:t>
            </a:r>
            <a:endParaRPr lang="nl-NL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3" name="AutoShape 99"/>
          <p:cNvSpPr>
            <a:spLocks noChangeArrowheads="1"/>
          </p:cNvSpPr>
          <p:nvPr/>
        </p:nvSpPr>
        <p:spPr bwMode="auto">
          <a:xfrm>
            <a:off x="5972206" y="5607671"/>
            <a:ext cx="677323" cy="467449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alibri" pitchFamily="34" charset="0"/>
              </a:rPr>
              <a:t>S</a:t>
            </a:r>
            <a:endParaRPr lang="nl-NL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4" name="AutoShape 99"/>
          <p:cNvSpPr>
            <a:spLocks noChangeArrowheads="1"/>
          </p:cNvSpPr>
          <p:nvPr/>
        </p:nvSpPr>
        <p:spPr bwMode="auto">
          <a:xfrm>
            <a:off x="6672912" y="5614910"/>
            <a:ext cx="677323" cy="467449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alibri" pitchFamily="34" charset="0"/>
              </a:rPr>
              <a:t>B</a:t>
            </a:r>
            <a:endParaRPr lang="nl-NL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5" name="AutoShape 52"/>
          <p:cNvSpPr>
            <a:spLocks noChangeArrowheads="1"/>
          </p:cNvSpPr>
          <p:nvPr/>
        </p:nvSpPr>
        <p:spPr bwMode="auto">
          <a:xfrm>
            <a:off x="4853336" y="6100279"/>
            <a:ext cx="1556577" cy="42372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+mj-lt"/>
              </a:rPr>
              <a:t>9 VONDER</a:t>
            </a:r>
            <a:endParaRPr lang="nl-N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AutoShape 99"/>
          <p:cNvSpPr>
            <a:spLocks noChangeArrowheads="1"/>
          </p:cNvSpPr>
          <p:nvPr/>
        </p:nvSpPr>
        <p:spPr bwMode="auto">
          <a:xfrm>
            <a:off x="8668373" y="2719507"/>
            <a:ext cx="677323" cy="467449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alibri" pitchFamily="34" charset="0"/>
              </a:rPr>
              <a:t>S</a:t>
            </a:r>
            <a:endParaRPr lang="nl-NL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7" name="AutoShape 99"/>
          <p:cNvSpPr>
            <a:spLocks noChangeArrowheads="1"/>
          </p:cNvSpPr>
          <p:nvPr/>
        </p:nvSpPr>
        <p:spPr bwMode="auto">
          <a:xfrm>
            <a:off x="584138" y="2772476"/>
            <a:ext cx="2979193" cy="49202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400" dirty="0" err="1" smtClean="0">
                <a:solidFill>
                  <a:schemeClr val="bg1"/>
                </a:solidFill>
                <a:latin typeface="+mj-lt"/>
              </a:rPr>
              <a:t>Náhradníce</a:t>
            </a:r>
            <a:r>
              <a:rPr lang="cs-CZ" sz="2400" dirty="0" smtClean="0">
                <a:solidFill>
                  <a:schemeClr val="bg1"/>
                </a:solidFill>
                <a:latin typeface="+mj-lt"/>
              </a:rPr>
              <a:t> smečařky</a:t>
            </a:r>
            <a:r>
              <a:rPr lang="nl-NL" sz="2400" dirty="0" smtClean="0">
                <a:solidFill>
                  <a:schemeClr val="bg1"/>
                </a:solidFill>
                <a:latin typeface="+mj-lt"/>
              </a:rPr>
              <a:t>:</a:t>
            </a:r>
            <a:endParaRPr lang="nl-N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AutoShape 99"/>
          <p:cNvSpPr>
            <a:spLocks noChangeArrowheads="1"/>
          </p:cNvSpPr>
          <p:nvPr/>
        </p:nvSpPr>
        <p:spPr bwMode="auto">
          <a:xfrm>
            <a:off x="6690674" y="2649144"/>
            <a:ext cx="677323" cy="467449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alibri" pitchFamily="34" charset="0"/>
              </a:rPr>
              <a:t>B</a:t>
            </a:r>
            <a:endParaRPr lang="nl-NL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" name="AutoShape 52"/>
          <p:cNvSpPr>
            <a:spLocks noChangeArrowheads="1"/>
          </p:cNvSpPr>
          <p:nvPr/>
        </p:nvSpPr>
        <p:spPr bwMode="auto">
          <a:xfrm>
            <a:off x="4766330" y="3158113"/>
            <a:ext cx="2096705" cy="4891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+mj-lt"/>
              </a:rPr>
              <a:t>3 COPPIN</a:t>
            </a:r>
            <a:endParaRPr lang="nl-N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AutoShape 99"/>
          <p:cNvSpPr>
            <a:spLocks noChangeArrowheads="1"/>
          </p:cNvSpPr>
          <p:nvPr/>
        </p:nvSpPr>
        <p:spPr bwMode="auto">
          <a:xfrm>
            <a:off x="5776921" y="2576789"/>
            <a:ext cx="677323" cy="467449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alibri" pitchFamily="34" charset="0"/>
              </a:rPr>
              <a:t>N</a:t>
            </a:r>
            <a:endParaRPr lang="nl-NL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4" name="AutoShape 99"/>
          <p:cNvSpPr>
            <a:spLocks noChangeArrowheads="1"/>
          </p:cNvSpPr>
          <p:nvPr/>
        </p:nvSpPr>
        <p:spPr bwMode="auto">
          <a:xfrm>
            <a:off x="556181" y="3907513"/>
            <a:ext cx="3139126" cy="467449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400" dirty="0" err="1" smtClean="0">
                <a:solidFill>
                  <a:schemeClr val="bg1"/>
                </a:solidFill>
                <a:latin typeface="+mj-lt"/>
              </a:rPr>
              <a:t>Náhradníce</a:t>
            </a:r>
            <a:r>
              <a:rPr lang="cs-CZ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+mj-lt"/>
              </a:rPr>
              <a:t>blokařky</a:t>
            </a:r>
            <a:r>
              <a:rPr lang="nl-NL" sz="2400" dirty="0" smtClean="0">
                <a:solidFill>
                  <a:schemeClr val="bg1"/>
                </a:solidFill>
                <a:latin typeface="+mj-lt"/>
              </a:rPr>
              <a:t>:</a:t>
            </a:r>
            <a:endParaRPr lang="nl-N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AutoShape 99"/>
          <p:cNvSpPr>
            <a:spLocks noChangeArrowheads="1"/>
          </p:cNvSpPr>
          <p:nvPr/>
        </p:nvSpPr>
        <p:spPr bwMode="auto">
          <a:xfrm>
            <a:off x="584015" y="2284934"/>
            <a:ext cx="2498398" cy="46684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nl-NL" sz="2400" dirty="0" smtClean="0"/>
              <a:t> </a:t>
            </a:r>
            <a:r>
              <a:rPr lang="cs-CZ" sz="2400" dirty="0" smtClean="0"/>
              <a:t>14 VALKENBORG</a:t>
            </a:r>
            <a:endParaRPr lang="nl-NL" sz="2400" dirty="0" smtClean="0"/>
          </a:p>
        </p:txBody>
      </p:sp>
      <p:sp>
        <p:nvSpPr>
          <p:cNvPr id="38" name="AutoShape 99"/>
          <p:cNvSpPr>
            <a:spLocks noChangeArrowheads="1"/>
          </p:cNvSpPr>
          <p:nvPr/>
        </p:nvSpPr>
        <p:spPr bwMode="auto">
          <a:xfrm>
            <a:off x="6657825" y="6109837"/>
            <a:ext cx="1807749" cy="467449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+mj-lt"/>
              </a:rPr>
              <a:t>12 COPPENS</a:t>
            </a:r>
            <a:endParaRPr lang="nl-NL" sz="24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AutoShape 52"/>
          <p:cNvSpPr>
            <a:spLocks noChangeArrowheads="1"/>
          </p:cNvSpPr>
          <p:nvPr/>
        </p:nvSpPr>
        <p:spPr bwMode="auto">
          <a:xfrm>
            <a:off x="541470" y="4466542"/>
            <a:ext cx="1902570" cy="40445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400" dirty="0" smtClean="0"/>
              <a:t>VLEMINCKX</a:t>
            </a:r>
            <a:endParaRPr lang="nl-NL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AutoShape 99"/>
          <p:cNvSpPr>
            <a:spLocks noChangeArrowheads="1"/>
          </p:cNvSpPr>
          <p:nvPr/>
        </p:nvSpPr>
        <p:spPr bwMode="auto">
          <a:xfrm>
            <a:off x="591507" y="3346421"/>
            <a:ext cx="1887225" cy="46684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cs-CZ" sz="2400" dirty="0" smtClean="0">
                <a:solidFill>
                  <a:schemeClr val="tx1"/>
                </a:solidFill>
                <a:latin typeface="+mj-lt"/>
              </a:rPr>
              <a:t>6 </a:t>
            </a:r>
            <a:r>
              <a:rPr lang="cs-CZ" sz="2400" dirty="0" smtClean="0"/>
              <a:t> FLAMENT</a:t>
            </a:r>
            <a:endParaRPr lang="nl-NL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2" name="AutoShape 99"/>
          <p:cNvSpPr>
            <a:spLocks noChangeArrowheads="1"/>
          </p:cNvSpPr>
          <p:nvPr/>
        </p:nvSpPr>
        <p:spPr bwMode="auto">
          <a:xfrm>
            <a:off x="8599810" y="6104026"/>
            <a:ext cx="1680930" cy="466841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+mj-lt"/>
              </a:rPr>
              <a:t>4 HERBOTS</a:t>
            </a:r>
            <a:endParaRPr lang="nl-N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AutoShape 99"/>
          <p:cNvSpPr>
            <a:spLocks noChangeArrowheads="1"/>
          </p:cNvSpPr>
          <p:nvPr/>
        </p:nvSpPr>
        <p:spPr bwMode="auto">
          <a:xfrm>
            <a:off x="549757" y="4939452"/>
            <a:ext cx="3447055" cy="467449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400" dirty="0" err="1" smtClean="0">
                <a:solidFill>
                  <a:schemeClr val="bg1"/>
                </a:solidFill>
                <a:latin typeface="+mj-lt"/>
              </a:rPr>
              <a:t>Náhradníce</a:t>
            </a:r>
            <a:r>
              <a:rPr lang="cs-CZ" sz="2400" dirty="0" smtClean="0">
                <a:solidFill>
                  <a:schemeClr val="bg1"/>
                </a:solidFill>
                <a:latin typeface="+mj-lt"/>
              </a:rPr>
              <a:t> nahrávačka:</a:t>
            </a:r>
            <a:endParaRPr lang="nl-N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AutoShape 99"/>
          <p:cNvSpPr>
            <a:spLocks noChangeArrowheads="1"/>
          </p:cNvSpPr>
          <p:nvPr/>
        </p:nvSpPr>
        <p:spPr bwMode="auto">
          <a:xfrm>
            <a:off x="6588828" y="3883346"/>
            <a:ext cx="2241273" cy="46684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200" b="1" dirty="0" smtClean="0">
                <a:solidFill>
                  <a:schemeClr val="tx1"/>
                </a:solidFill>
                <a:latin typeface="Calibri" pitchFamily="34" charset="0"/>
              </a:rPr>
              <a:t>Libero </a:t>
            </a:r>
            <a:r>
              <a:rPr lang="cs-CZ" sz="2200" b="1" dirty="0" smtClean="0">
                <a:solidFill>
                  <a:schemeClr val="tx1"/>
                </a:solidFill>
                <a:latin typeface="Calibri" pitchFamily="34" charset="0"/>
              </a:rPr>
              <a:t>1 </a:t>
            </a:r>
            <a:r>
              <a:rPr lang="cs-CZ" sz="2400" dirty="0" smtClean="0"/>
              <a:t>DE TANT </a:t>
            </a:r>
            <a:endParaRPr lang="nl-NL" sz="22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9" name="AutoShape 99"/>
          <p:cNvSpPr>
            <a:spLocks noChangeArrowheads="1"/>
          </p:cNvSpPr>
          <p:nvPr/>
        </p:nvSpPr>
        <p:spPr bwMode="auto">
          <a:xfrm>
            <a:off x="6533535" y="2104880"/>
            <a:ext cx="2743200" cy="467449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2  VAN AVERMAET</a:t>
            </a:r>
            <a:endParaRPr lang="nl-NL" sz="24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AutoShape 99"/>
          <p:cNvSpPr>
            <a:spLocks noChangeArrowheads="1"/>
          </p:cNvSpPr>
          <p:nvPr/>
        </p:nvSpPr>
        <p:spPr bwMode="auto">
          <a:xfrm>
            <a:off x="2518603" y="3350424"/>
            <a:ext cx="1887225" cy="46684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  <a:latin typeface="+mj-lt"/>
              </a:rPr>
              <a:t>DEVOS</a:t>
            </a:r>
            <a:endParaRPr lang="nl-NL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7" name="AutoShape 99"/>
          <p:cNvSpPr>
            <a:spLocks noChangeArrowheads="1"/>
          </p:cNvSpPr>
          <p:nvPr/>
        </p:nvSpPr>
        <p:spPr bwMode="auto">
          <a:xfrm>
            <a:off x="549758" y="1852372"/>
            <a:ext cx="2237687" cy="45569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400" dirty="0" err="1" smtClean="0">
                <a:solidFill>
                  <a:schemeClr val="bg1"/>
                </a:solidFill>
              </a:rPr>
              <a:t>Náhradníce</a:t>
            </a:r>
            <a:r>
              <a:rPr lang="nl-NL" sz="2400" dirty="0" smtClean="0">
                <a:solidFill>
                  <a:schemeClr val="bg1"/>
                </a:solidFill>
                <a:latin typeface="+mj-lt"/>
              </a:rPr>
              <a:t> lib :</a:t>
            </a:r>
            <a:endParaRPr lang="nl-NL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70307" y="312636"/>
            <a:ext cx="1620479" cy="1289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6877" y="3795558"/>
            <a:ext cx="1164079" cy="114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7948" y="2055250"/>
            <a:ext cx="1063420" cy="104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67434" y="2649487"/>
            <a:ext cx="1157134" cy="112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01458" y="4945011"/>
            <a:ext cx="1210008" cy="116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91011" y="2054327"/>
            <a:ext cx="1235703" cy="120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47002" y="4851298"/>
            <a:ext cx="1221087" cy="119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56509" y="4871732"/>
            <a:ext cx="1244429" cy="123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8440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4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35" grpId="0" animBg="1"/>
      <p:bldP spid="39" grpId="0" animBg="1"/>
      <p:bldP spid="46" grpId="0" animBg="1"/>
      <p:bldP spid="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Afbeeldingsresultaat voor finland"/>
          <p:cNvSpPr>
            <a:spLocks noChangeAspect="1" noChangeArrowheads="1"/>
          </p:cNvSpPr>
          <p:nvPr/>
        </p:nvSpPr>
        <p:spPr bwMode="auto">
          <a:xfrm>
            <a:off x="101786" y="8865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Afbeeldingsresultaat voor finland vlag"/>
          <p:cNvSpPr>
            <a:spLocks noChangeAspect="1" noChangeArrowheads="1"/>
          </p:cNvSpPr>
          <p:nvPr/>
        </p:nvSpPr>
        <p:spPr bwMode="auto">
          <a:xfrm>
            <a:off x="254186" y="1038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606" y="3016577"/>
            <a:ext cx="3507133" cy="347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5027" y="2884536"/>
            <a:ext cx="3575164" cy="353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4469" y="2912883"/>
            <a:ext cx="1751525" cy="360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kstvak 11"/>
          <p:cNvSpPr txBox="1"/>
          <p:nvPr/>
        </p:nvSpPr>
        <p:spPr>
          <a:xfrm>
            <a:off x="352996" y="2448568"/>
            <a:ext cx="338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Rozběh před </a:t>
            </a:r>
            <a:r>
              <a:rPr lang="cs-CZ" sz="1600" b="1" dirty="0" err="1" smtClean="0"/>
              <a:t>nahravačkou</a:t>
            </a:r>
            <a:r>
              <a:rPr lang="cs-CZ" sz="1600" b="1" dirty="0" smtClean="0"/>
              <a:t> (N1 a N2) </a:t>
            </a:r>
            <a:endParaRPr lang="nl-BE" sz="2000" b="1" dirty="0"/>
          </a:p>
        </p:txBody>
      </p:sp>
      <p:sp>
        <p:nvSpPr>
          <p:cNvPr id="19" name="Tekstvak 11"/>
          <p:cNvSpPr txBox="1"/>
          <p:nvPr/>
        </p:nvSpPr>
        <p:spPr>
          <a:xfrm>
            <a:off x="4313824" y="2487846"/>
            <a:ext cx="338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Rozběh za </a:t>
            </a:r>
            <a:r>
              <a:rPr lang="cs-CZ" sz="1600" b="1" dirty="0" err="1" smtClean="0"/>
              <a:t>nahravačkou</a:t>
            </a:r>
            <a:r>
              <a:rPr lang="cs-CZ" sz="1600" b="1" dirty="0" smtClean="0"/>
              <a:t> (N6 ) </a:t>
            </a:r>
            <a:endParaRPr lang="nl-BE" sz="2000" b="1" dirty="0"/>
          </a:p>
        </p:txBody>
      </p:sp>
      <p:sp>
        <p:nvSpPr>
          <p:cNvPr id="20" name="Tekstvak 11"/>
          <p:cNvSpPr txBox="1"/>
          <p:nvPr/>
        </p:nvSpPr>
        <p:spPr>
          <a:xfrm>
            <a:off x="8350068" y="2461136"/>
            <a:ext cx="338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Útok po obraně</a:t>
            </a:r>
            <a:endParaRPr lang="nl-BE" sz="2000" b="1" dirty="0"/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6749"/>
            <a:ext cx="1707779" cy="167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itel 1"/>
          <p:cNvSpPr txBox="1">
            <a:spLocks/>
          </p:cNvSpPr>
          <p:nvPr/>
        </p:nvSpPr>
        <p:spPr>
          <a:xfrm>
            <a:off x="2564091" y="284176"/>
            <a:ext cx="8422908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kumimoji="0" lang="nl-BE" sz="5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#</a:t>
            </a:r>
            <a:r>
              <a:rPr kumimoji="0" lang="cs-CZ" sz="5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12</a:t>
            </a:r>
            <a:r>
              <a:rPr kumimoji="0" lang="nl-BE" sz="5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cs-CZ" sz="5000" cap="all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COPPENS</a:t>
            </a:r>
            <a:endParaRPr kumimoji="0" lang="nl-BE" sz="50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20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Afbeeldingsresultaat voor finland"/>
          <p:cNvSpPr>
            <a:spLocks noChangeAspect="1" noChangeArrowheads="1"/>
          </p:cNvSpPr>
          <p:nvPr/>
        </p:nvSpPr>
        <p:spPr bwMode="auto">
          <a:xfrm>
            <a:off x="101786" y="8865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Afbeeldingsresultaat voor finland vlag"/>
          <p:cNvSpPr>
            <a:spLocks noChangeAspect="1" noChangeArrowheads="1"/>
          </p:cNvSpPr>
          <p:nvPr/>
        </p:nvSpPr>
        <p:spPr bwMode="auto">
          <a:xfrm>
            <a:off x="254186" y="1038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749"/>
            <a:ext cx="1707779" cy="167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itel 1"/>
          <p:cNvSpPr txBox="1">
            <a:spLocks/>
          </p:cNvSpPr>
          <p:nvPr/>
        </p:nvSpPr>
        <p:spPr>
          <a:xfrm>
            <a:off x="2564091" y="284176"/>
            <a:ext cx="8422908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kumimoji="0" lang="nl-BE" sz="5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#</a:t>
            </a:r>
            <a:r>
              <a:rPr kumimoji="0" lang="cs-CZ" sz="5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12</a:t>
            </a:r>
            <a:r>
              <a:rPr kumimoji="0" lang="nl-BE" sz="5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cs-CZ" sz="5000" cap="all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COPPENS</a:t>
            </a:r>
            <a:endParaRPr kumimoji="0" lang="nl-BE" sz="50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9463" y="2411284"/>
            <a:ext cx="4635088" cy="444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kstvak 11"/>
          <p:cNvSpPr txBox="1"/>
          <p:nvPr/>
        </p:nvSpPr>
        <p:spPr>
          <a:xfrm>
            <a:off x="2944510" y="1969883"/>
            <a:ext cx="3065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Naskočená plachta</a:t>
            </a:r>
            <a:endParaRPr lang="nl-BE" sz="2000" b="1" dirty="0"/>
          </a:p>
        </p:txBody>
      </p:sp>
      <p:sp>
        <p:nvSpPr>
          <p:cNvPr id="14" name="Tekstvak 8"/>
          <p:cNvSpPr txBox="1"/>
          <p:nvPr/>
        </p:nvSpPr>
        <p:spPr>
          <a:xfrm>
            <a:off x="7327076" y="2325104"/>
            <a:ext cx="2850078" cy="163121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2000" b="1" u="sng" dirty="0" smtClean="0"/>
              <a:t>Podání: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Podává z 1 a 5-6 </a:t>
            </a:r>
          </a:p>
          <a:p>
            <a:r>
              <a:rPr lang="cs-CZ" sz="2000" b="1" dirty="0" smtClean="0"/>
              <a:t>převážně do diagonály</a:t>
            </a:r>
            <a:endParaRPr lang="nl-BE" sz="2000" dirty="0" smtClean="0"/>
          </a:p>
          <a:p>
            <a:r>
              <a:rPr lang="nl-BE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78720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2541" y="298464"/>
            <a:ext cx="9070169" cy="1508760"/>
          </a:xfrm>
        </p:spPr>
        <p:txBody>
          <a:bodyPr>
            <a:normAutofit/>
          </a:bodyPr>
          <a:lstStyle/>
          <a:p>
            <a:r>
              <a:rPr lang="nl-BE" sz="5000" dirty="0" smtClean="0">
                <a:solidFill>
                  <a:srgbClr val="FF0000"/>
                </a:solidFill>
              </a:rPr>
              <a:t> </a:t>
            </a:r>
            <a:r>
              <a:rPr lang="en-US" sz="5000" dirty="0" smtClean="0">
                <a:solidFill>
                  <a:srgbClr val="FF0000"/>
                </a:solidFill>
              </a:rPr>
              <a:t>#</a:t>
            </a:r>
            <a:r>
              <a:rPr lang="nl-BE" sz="5000" dirty="0" smtClean="0">
                <a:solidFill>
                  <a:srgbClr val="FF0000"/>
                </a:solidFill>
              </a:rPr>
              <a:t> 9 vonder s1</a:t>
            </a:r>
            <a:endParaRPr lang="nl-BE" sz="5000" dirty="0">
              <a:solidFill>
                <a:srgbClr val="FF00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8906229" y="1767250"/>
            <a:ext cx="2970656" cy="501675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2000" b="1" u="sng" dirty="0" smtClean="0"/>
              <a:t>Blok</a:t>
            </a:r>
            <a:r>
              <a:rPr lang="nl-BE" sz="2000" b="1" u="sng" dirty="0" smtClean="0"/>
              <a:t> :</a:t>
            </a:r>
            <a:endParaRPr lang="nl-BE" sz="2000" b="1" dirty="0"/>
          </a:p>
          <a:p>
            <a:r>
              <a:rPr lang="cs-CZ" sz="2000" b="1" dirty="0" smtClean="0"/>
              <a:t>Blokujeme od lajny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!!Pozor na rolády a </a:t>
            </a:r>
            <a:r>
              <a:rPr lang="cs-CZ" sz="2000" b="1" dirty="0" err="1" smtClean="0"/>
              <a:t>úlivky</a:t>
            </a:r>
            <a:r>
              <a:rPr lang="cs-CZ" sz="2000" b="1" dirty="0" smtClean="0"/>
              <a:t> po zkrácené </a:t>
            </a:r>
            <a:r>
              <a:rPr lang="cs-CZ" sz="2000" b="1" dirty="0" err="1" smtClean="0"/>
              <a:t>náhře</a:t>
            </a:r>
            <a:r>
              <a:rPr lang="cs-CZ" sz="2000" b="1" dirty="0" smtClean="0"/>
              <a:t>!!</a:t>
            </a:r>
            <a:endParaRPr lang="nl-BE" sz="2000" b="1" dirty="0" smtClean="0"/>
          </a:p>
          <a:p>
            <a:endParaRPr lang="nl-BE" sz="2000" b="1" dirty="0" smtClean="0"/>
          </a:p>
          <a:p>
            <a:r>
              <a:rPr lang="cs-CZ" sz="2000" b="1" u="sng" dirty="0" smtClean="0"/>
              <a:t>Obrana v poli</a:t>
            </a:r>
            <a:r>
              <a:rPr lang="nl-BE" sz="2000" b="1" u="sng" dirty="0" smtClean="0"/>
              <a:t> : </a:t>
            </a:r>
          </a:p>
          <a:p>
            <a:r>
              <a:rPr lang="cs-CZ" sz="2000" b="1" dirty="0" smtClean="0"/>
              <a:t>2</a:t>
            </a:r>
            <a:r>
              <a:rPr lang="nl-BE" sz="2000" b="1" dirty="0" smtClean="0"/>
              <a:t>-blok : </a:t>
            </a:r>
            <a:endParaRPr lang="cs-CZ" sz="2000" b="1" dirty="0" smtClean="0"/>
          </a:p>
          <a:p>
            <a:r>
              <a:rPr lang="cs-CZ" sz="2000" b="1" dirty="0" smtClean="0"/>
              <a:t>hráčka v 6 zůstává mezi 1-6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Libero pokrývá dlouhou diagonálu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Smečařka se pokouší odstoupit na 3m</a:t>
            </a:r>
            <a:endParaRPr lang="nl-BE" sz="2000" b="1" dirty="0" smtClean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1744"/>
            <a:ext cx="1660838" cy="164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880" y="2212258"/>
            <a:ext cx="2274318" cy="4216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1663" y="2210415"/>
            <a:ext cx="2480283" cy="423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6504" y="2209954"/>
            <a:ext cx="2115602" cy="416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9253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1902541" y="298464"/>
            <a:ext cx="9070169" cy="1508760"/>
          </a:xfrm>
        </p:spPr>
        <p:txBody>
          <a:bodyPr>
            <a:normAutofit/>
          </a:bodyPr>
          <a:lstStyle/>
          <a:p>
            <a:r>
              <a:rPr lang="nl-BE" sz="5000" dirty="0" smtClean="0">
                <a:solidFill>
                  <a:srgbClr val="FF0000"/>
                </a:solidFill>
              </a:rPr>
              <a:t> </a:t>
            </a:r>
            <a:r>
              <a:rPr lang="en-US" sz="5000" dirty="0" smtClean="0">
                <a:solidFill>
                  <a:srgbClr val="FF0000"/>
                </a:solidFill>
              </a:rPr>
              <a:t>#</a:t>
            </a:r>
            <a:r>
              <a:rPr lang="nl-BE" sz="5000" dirty="0" smtClean="0">
                <a:solidFill>
                  <a:srgbClr val="FF0000"/>
                </a:solidFill>
              </a:rPr>
              <a:t> 9 vonder s1</a:t>
            </a:r>
            <a:endParaRPr lang="nl-BE" sz="5000" dirty="0">
              <a:solidFill>
                <a:srgbClr val="FF0000"/>
              </a:solidFill>
            </a:endParaRP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1744"/>
            <a:ext cx="1660838" cy="164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687" y="2205960"/>
            <a:ext cx="21621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0116" y="2239758"/>
            <a:ext cx="202882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7043" y="2264954"/>
            <a:ext cx="447675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8"/>
          <p:cNvSpPr txBox="1"/>
          <p:nvPr/>
        </p:nvSpPr>
        <p:spPr>
          <a:xfrm>
            <a:off x="4749865" y="2396642"/>
            <a:ext cx="2422831" cy="193899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2000" b="1" u="sng" dirty="0" smtClean="0"/>
              <a:t>Podání:</a:t>
            </a:r>
          </a:p>
          <a:p>
            <a:endParaRPr lang="cs-CZ" sz="2000" b="1" u="sng" dirty="0" smtClean="0"/>
          </a:p>
          <a:p>
            <a:r>
              <a:rPr lang="cs-CZ" sz="2000" b="1" dirty="0" smtClean="0"/>
              <a:t>Naskočená plachta</a:t>
            </a:r>
          </a:p>
          <a:p>
            <a:endParaRPr lang="cs-CZ" sz="2000" b="1" u="sng" dirty="0" smtClean="0"/>
          </a:p>
          <a:p>
            <a:r>
              <a:rPr lang="cs-CZ" sz="2000" b="1" dirty="0" smtClean="0"/>
              <a:t>Podává ze zón 5 a 1 převážně do zón 1-6</a:t>
            </a:r>
            <a:endParaRPr lang="nl-BE" sz="2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25389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5934" y="284176"/>
            <a:ext cx="9120492" cy="1508760"/>
          </a:xfrm>
        </p:spPr>
        <p:txBody>
          <a:bodyPr>
            <a:normAutofit/>
          </a:bodyPr>
          <a:lstStyle/>
          <a:p>
            <a:r>
              <a:rPr lang="en-US" sz="5000" dirty="0" smtClean="0">
                <a:solidFill>
                  <a:srgbClr val="FF0000"/>
                </a:solidFill>
              </a:rPr>
              <a:t># 11 </a:t>
            </a:r>
            <a:r>
              <a:rPr lang="cs-CZ" sz="5000" dirty="0" smtClean="0">
                <a:solidFill>
                  <a:srgbClr val="FF0000"/>
                </a:solidFill>
              </a:rPr>
              <a:t>STRAGIERS</a:t>
            </a:r>
            <a:r>
              <a:rPr lang="en-US" sz="5000" dirty="0" smtClean="0">
                <a:solidFill>
                  <a:srgbClr val="FF0000"/>
                </a:solidFill>
              </a:rPr>
              <a:t> S2</a:t>
            </a:r>
            <a:endParaRPr lang="nl-BE" sz="50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7" y="178393"/>
            <a:ext cx="1682699" cy="164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23699"/>
          <a:stretch>
            <a:fillRect/>
          </a:stretch>
        </p:blipFill>
        <p:spPr bwMode="auto">
          <a:xfrm>
            <a:off x="0" y="1935678"/>
            <a:ext cx="7102594" cy="394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4463" y="1844794"/>
            <a:ext cx="2149532" cy="405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vak 8"/>
          <p:cNvSpPr txBox="1"/>
          <p:nvPr/>
        </p:nvSpPr>
        <p:spPr>
          <a:xfrm>
            <a:off x="9286239" y="1533465"/>
            <a:ext cx="2755340" cy="532453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2000" b="1" u="sng" dirty="0" smtClean="0"/>
              <a:t>Blok</a:t>
            </a:r>
            <a:r>
              <a:rPr lang="nl-BE" sz="2000" b="1" u="sng" dirty="0" smtClean="0"/>
              <a:t> :</a:t>
            </a:r>
            <a:endParaRPr lang="nl-BE" sz="2000" b="1" dirty="0"/>
          </a:p>
          <a:p>
            <a:r>
              <a:rPr lang="cs-CZ" sz="2000" b="1" dirty="0" smtClean="0"/>
              <a:t>Blokujeme od lajny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!!Pozor na rolády a </a:t>
            </a:r>
            <a:r>
              <a:rPr lang="cs-CZ" sz="2000" b="1" dirty="0" err="1" smtClean="0"/>
              <a:t>úlivky</a:t>
            </a:r>
            <a:r>
              <a:rPr lang="cs-CZ" sz="2000" b="1" dirty="0" smtClean="0"/>
              <a:t> po zkrácené </a:t>
            </a:r>
            <a:r>
              <a:rPr lang="cs-CZ" sz="2000" b="1" dirty="0" err="1" smtClean="0"/>
              <a:t>náhře</a:t>
            </a:r>
            <a:r>
              <a:rPr lang="cs-CZ" sz="2000" b="1" dirty="0" smtClean="0"/>
              <a:t>!!</a:t>
            </a:r>
            <a:endParaRPr lang="nl-BE" sz="2000" b="1" dirty="0" smtClean="0"/>
          </a:p>
          <a:p>
            <a:endParaRPr lang="nl-BE" sz="2000" b="1" dirty="0" smtClean="0"/>
          </a:p>
          <a:p>
            <a:r>
              <a:rPr lang="cs-CZ" sz="2000" b="1" u="sng" dirty="0" smtClean="0"/>
              <a:t>Obrana v poli</a:t>
            </a:r>
            <a:r>
              <a:rPr lang="nl-BE" sz="2000" b="1" u="sng" dirty="0" smtClean="0"/>
              <a:t> : </a:t>
            </a:r>
          </a:p>
          <a:p>
            <a:r>
              <a:rPr lang="cs-CZ" sz="2000" b="1" dirty="0" smtClean="0"/>
              <a:t>2</a:t>
            </a:r>
            <a:r>
              <a:rPr lang="nl-BE" sz="2000" b="1" dirty="0" smtClean="0"/>
              <a:t>-blok</a:t>
            </a:r>
            <a:r>
              <a:rPr lang="cs-CZ" sz="2000" b="1" dirty="0" smtClean="0"/>
              <a:t> </a:t>
            </a:r>
            <a:r>
              <a:rPr lang="nl-BE" sz="2000" b="1" dirty="0" smtClean="0"/>
              <a:t> : </a:t>
            </a:r>
            <a:endParaRPr lang="cs-CZ" sz="2000" b="1" dirty="0" smtClean="0"/>
          </a:p>
          <a:p>
            <a:r>
              <a:rPr lang="cs-CZ" sz="2000" b="1" dirty="0" smtClean="0"/>
              <a:t>hráčka v 6 zůstává mezi 1-6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Libero pokrývá dlouhou diagonálu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Smečařka se pokouší odstoupit na 3m</a:t>
            </a:r>
            <a:endParaRPr lang="nl-BE" sz="2000" b="1" dirty="0" smtClean="0"/>
          </a:p>
        </p:txBody>
      </p:sp>
      <p:sp>
        <p:nvSpPr>
          <p:cNvPr id="12" name="Elipsa 11"/>
          <p:cNvSpPr/>
          <p:nvPr/>
        </p:nvSpPr>
        <p:spPr>
          <a:xfrm>
            <a:off x="3586349" y="3325090"/>
            <a:ext cx="676893" cy="5937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7736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/>
        </p:nvSpPr>
        <p:spPr>
          <a:xfrm>
            <a:off x="1866507" y="284176"/>
            <a:ext cx="9120492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all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# 11 </a:t>
            </a:r>
            <a:r>
              <a:rPr kumimoji="0" lang="cs-CZ" sz="5000" b="0" i="0" u="none" strike="noStrike" kern="1200" cap="all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STRAGIERS</a:t>
            </a:r>
            <a:r>
              <a:rPr kumimoji="0" lang="en-US" sz="5000" b="0" i="0" u="none" strike="noStrike" kern="1200" cap="all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S2</a:t>
            </a:r>
            <a:endParaRPr kumimoji="0" lang="nl-BE" sz="50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393"/>
            <a:ext cx="1682699" cy="164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7361" y="2188847"/>
            <a:ext cx="5479674" cy="466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vak 11"/>
          <p:cNvSpPr txBox="1"/>
          <p:nvPr/>
        </p:nvSpPr>
        <p:spPr>
          <a:xfrm>
            <a:off x="8375206" y="1835827"/>
            <a:ext cx="3065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Naskočená plachta</a:t>
            </a:r>
            <a:endParaRPr lang="nl-BE" sz="20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l="77123"/>
          <a:stretch>
            <a:fillRect/>
          </a:stretch>
        </p:blipFill>
        <p:spPr bwMode="auto">
          <a:xfrm>
            <a:off x="320512" y="2791807"/>
            <a:ext cx="157427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6240" y="2810661"/>
            <a:ext cx="15430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lipsa 13"/>
          <p:cNvSpPr/>
          <p:nvPr/>
        </p:nvSpPr>
        <p:spPr>
          <a:xfrm>
            <a:off x="10972801" y="2802576"/>
            <a:ext cx="676893" cy="5937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kstvak 8"/>
          <p:cNvSpPr txBox="1"/>
          <p:nvPr/>
        </p:nvSpPr>
        <p:spPr>
          <a:xfrm>
            <a:off x="3942343" y="4714504"/>
            <a:ext cx="2422831" cy="193899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2000" b="1" u="sng" dirty="0" smtClean="0"/>
              <a:t>Podání:</a:t>
            </a:r>
          </a:p>
          <a:p>
            <a:r>
              <a:rPr lang="cs-CZ" sz="2000" b="1" dirty="0" smtClean="0"/>
              <a:t>Naskočená plachta</a:t>
            </a:r>
          </a:p>
          <a:p>
            <a:r>
              <a:rPr lang="cs-CZ" sz="2000" b="1" dirty="0" smtClean="0"/>
              <a:t>Podává ze zón  1 převážně do zón 5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!!Pozor zapadá!!</a:t>
            </a:r>
            <a:endParaRPr lang="nl-BE" sz="2000" b="1" dirty="0" smtClean="0"/>
          </a:p>
        </p:txBody>
      </p:sp>
      <p:sp>
        <p:nvSpPr>
          <p:cNvPr id="16" name="Tekstvak 8"/>
          <p:cNvSpPr txBox="1"/>
          <p:nvPr/>
        </p:nvSpPr>
        <p:spPr>
          <a:xfrm>
            <a:off x="3692961" y="2162857"/>
            <a:ext cx="2755340" cy="193899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2000" b="1" u="sng" dirty="0" smtClean="0"/>
              <a:t>Blok</a:t>
            </a:r>
            <a:r>
              <a:rPr lang="nl-BE" sz="2000" b="1" u="sng" dirty="0" smtClean="0"/>
              <a:t> :</a:t>
            </a:r>
            <a:endParaRPr lang="nl-BE" sz="2000" b="1" dirty="0"/>
          </a:p>
          <a:p>
            <a:r>
              <a:rPr lang="cs-CZ" sz="2000" b="1" dirty="0" err="1" smtClean="0"/>
              <a:t>Pipe</a:t>
            </a:r>
            <a:r>
              <a:rPr lang="cs-CZ" sz="2000" b="1" dirty="0" smtClean="0"/>
              <a:t> blokujeme do 1-6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!! Pozor na </a:t>
            </a:r>
            <a:r>
              <a:rPr lang="cs-CZ" sz="2000" b="1" dirty="0" err="1" smtClean="0"/>
              <a:t>ulívky</a:t>
            </a:r>
            <a:r>
              <a:rPr lang="cs-CZ" sz="2000" b="1" dirty="0" smtClean="0"/>
              <a:t> do 2 a za blok!!</a:t>
            </a:r>
            <a:endParaRPr lang="nl-BE" sz="2000" b="1" dirty="0" smtClean="0"/>
          </a:p>
          <a:p>
            <a:endParaRPr lang="nl-BE" sz="2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27185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64091" y="284176"/>
            <a:ext cx="8422908" cy="1508760"/>
          </a:xfrm>
        </p:spPr>
        <p:txBody>
          <a:bodyPr>
            <a:normAutofit/>
          </a:bodyPr>
          <a:lstStyle/>
          <a:p>
            <a:r>
              <a:rPr lang="nl-BE" sz="5000" dirty="0" smtClean="0">
                <a:solidFill>
                  <a:srgbClr val="FF0000"/>
                </a:solidFill>
              </a:rPr>
              <a:t>#4 HERBOTS </a:t>
            </a:r>
            <a:endParaRPr lang="nl-BE" sz="5000" dirty="0">
              <a:solidFill>
                <a:srgbClr val="FF0000"/>
              </a:solidFill>
            </a:endParaRPr>
          </a:p>
        </p:txBody>
      </p:sp>
      <p:sp>
        <p:nvSpPr>
          <p:cNvPr id="3" name="AutoShape 2" descr="Afbeeldingsresultaat voor finland"/>
          <p:cNvSpPr>
            <a:spLocks noChangeAspect="1" noChangeArrowheads="1"/>
          </p:cNvSpPr>
          <p:nvPr/>
        </p:nvSpPr>
        <p:spPr bwMode="auto">
          <a:xfrm>
            <a:off x="101786" y="8865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Afbeeldingsresultaat voor finland vlag"/>
          <p:cNvSpPr>
            <a:spLocks noChangeAspect="1" noChangeArrowheads="1"/>
          </p:cNvSpPr>
          <p:nvPr/>
        </p:nvSpPr>
        <p:spPr bwMode="auto">
          <a:xfrm>
            <a:off x="254186" y="1038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75"/>
            <a:ext cx="1655042" cy="158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4164" y="2031049"/>
            <a:ext cx="4787836" cy="309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38993"/>
            <a:ext cx="2007204" cy="299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16980" y="1827216"/>
            <a:ext cx="2060575" cy="300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kstvak 8"/>
          <p:cNvSpPr txBox="1"/>
          <p:nvPr/>
        </p:nvSpPr>
        <p:spPr>
          <a:xfrm>
            <a:off x="4346103" y="1806596"/>
            <a:ext cx="2755340" cy="501675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2000" b="1" u="sng" dirty="0" smtClean="0"/>
              <a:t>Blok</a:t>
            </a:r>
            <a:r>
              <a:rPr lang="nl-BE" sz="2000" b="1" u="sng" dirty="0" smtClean="0"/>
              <a:t> :</a:t>
            </a:r>
            <a:endParaRPr lang="nl-BE" sz="2000" b="1" dirty="0"/>
          </a:p>
          <a:p>
            <a:r>
              <a:rPr lang="cs-CZ" sz="2000" b="1" dirty="0" smtClean="0"/>
              <a:t>Blokujeme od lajny</a:t>
            </a:r>
          </a:p>
          <a:p>
            <a:endParaRPr lang="nl-BE" sz="2000" b="1" dirty="0" smtClean="0"/>
          </a:p>
          <a:p>
            <a:r>
              <a:rPr lang="cs-CZ" sz="2000" b="1" u="sng" dirty="0" smtClean="0"/>
              <a:t>Obrana v poli</a:t>
            </a:r>
            <a:r>
              <a:rPr lang="nl-BE" sz="2000" b="1" u="sng" dirty="0" smtClean="0"/>
              <a:t> : </a:t>
            </a:r>
          </a:p>
          <a:p>
            <a:endParaRPr lang="cs-CZ" sz="2000" b="1" dirty="0" smtClean="0"/>
          </a:p>
          <a:p>
            <a:r>
              <a:rPr lang="cs-CZ" sz="2000" b="1" u="sng" dirty="0" smtClean="0"/>
              <a:t>Útok ze 2:</a:t>
            </a:r>
          </a:p>
          <a:p>
            <a:r>
              <a:rPr lang="cs-CZ" sz="2000" b="1" dirty="0" smtClean="0"/>
              <a:t>Tři hráčky v diagonále</a:t>
            </a:r>
          </a:p>
          <a:p>
            <a:r>
              <a:rPr lang="cs-CZ" sz="2000" b="1" dirty="0" err="1" smtClean="0"/>
              <a:t>Úlivky</a:t>
            </a:r>
            <a:r>
              <a:rPr lang="cs-CZ" sz="2000" b="1" dirty="0" smtClean="0"/>
              <a:t> do 3-2</a:t>
            </a:r>
          </a:p>
          <a:p>
            <a:endParaRPr lang="cs-CZ" sz="2000" b="1" dirty="0" smtClean="0"/>
          </a:p>
          <a:p>
            <a:r>
              <a:rPr lang="cs-CZ" sz="2000" b="1" u="sng" dirty="0" smtClean="0"/>
              <a:t>Útok ze 4: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Tři hráčky v diagonále</a:t>
            </a:r>
          </a:p>
          <a:p>
            <a:endParaRPr lang="cs-CZ" sz="2000" b="1" dirty="0" smtClean="0"/>
          </a:p>
          <a:p>
            <a:r>
              <a:rPr lang="cs-CZ" sz="2000" b="1" dirty="0" err="1" smtClean="0"/>
              <a:t>Úlívá</a:t>
            </a:r>
            <a:r>
              <a:rPr lang="cs-CZ" sz="2000" b="1" dirty="0" smtClean="0"/>
              <a:t> jen z </a:t>
            </a:r>
            <a:r>
              <a:rPr lang="cs-CZ" sz="2000" b="1" dirty="0" err="1" smtClean="0"/>
              <a:t>nesmečovatelných</a:t>
            </a:r>
            <a:r>
              <a:rPr lang="cs-CZ" sz="2000" b="1" dirty="0" smtClean="0"/>
              <a:t> situací</a:t>
            </a:r>
          </a:p>
        </p:txBody>
      </p:sp>
    </p:spTree>
    <p:extLst>
      <p:ext uri="{BB962C8B-B14F-4D97-AF65-F5344CB8AC3E}">
        <p14:creationId xmlns:p14="http://schemas.microsoft.com/office/powerpoint/2010/main" xmlns="" val="181500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5343897" y="2182600"/>
            <a:ext cx="2850078" cy="409342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nl-BE" sz="2000" b="1" dirty="0" smtClean="0"/>
          </a:p>
          <a:p>
            <a:r>
              <a:rPr lang="cs-CZ" sz="2000" b="1" dirty="0" smtClean="0"/>
              <a:t>!!!</a:t>
            </a:r>
            <a:r>
              <a:rPr lang="cs-CZ" sz="2000" b="1" dirty="0" err="1" smtClean="0"/>
              <a:t>Pipe</a:t>
            </a:r>
            <a:r>
              <a:rPr lang="cs-CZ" sz="2000" b="1" dirty="0" smtClean="0"/>
              <a:t> hraje jen po přihrávce!!!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!!Doskok z 1 po obraně v poli</a:t>
            </a:r>
          </a:p>
          <a:p>
            <a:endParaRPr lang="cs-CZ" sz="2000" b="1" dirty="0" smtClean="0"/>
          </a:p>
          <a:p>
            <a:endParaRPr lang="cs-CZ" sz="2000" b="1" dirty="0" smtClean="0"/>
          </a:p>
          <a:p>
            <a:r>
              <a:rPr lang="cs-CZ" sz="2000" b="1" u="sng" dirty="0" smtClean="0"/>
              <a:t>Podání: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Podává z 1 a 5-6 převážně do diagonály</a:t>
            </a:r>
            <a:endParaRPr lang="nl-BE" sz="2000" dirty="0" smtClean="0"/>
          </a:p>
          <a:p>
            <a:r>
              <a:rPr lang="nl-BE" sz="2000" b="1" dirty="0"/>
              <a:t> </a:t>
            </a:r>
          </a:p>
        </p:txBody>
      </p:sp>
      <p:sp>
        <p:nvSpPr>
          <p:cNvPr id="3" name="AutoShape 2" descr="Afbeeldingsresultaat voor finland"/>
          <p:cNvSpPr>
            <a:spLocks noChangeAspect="1" noChangeArrowheads="1"/>
          </p:cNvSpPr>
          <p:nvPr/>
        </p:nvSpPr>
        <p:spPr bwMode="auto">
          <a:xfrm>
            <a:off x="101786" y="8865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Afbeeldingsresultaat voor finland vlag"/>
          <p:cNvSpPr>
            <a:spLocks noChangeAspect="1" noChangeArrowheads="1"/>
          </p:cNvSpPr>
          <p:nvPr/>
        </p:nvSpPr>
        <p:spPr bwMode="auto">
          <a:xfrm>
            <a:off x="254186" y="1038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2564091" y="284176"/>
            <a:ext cx="8422908" cy="1508760"/>
          </a:xfrm>
        </p:spPr>
        <p:txBody>
          <a:bodyPr>
            <a:normAutofit/>
          </a:bodyPr>
          <a:lstStyle/>
          <a:p>
            <a:r>
              <a:rPr lang="nl-BE" sz="5000" dirty="0" smtClean="0">
                <a:solidFill>
                  <a:srgbClr val="FF0000"/>
                </a:solidFill>
              </a:rPr>
              <a:t>#4 HERBOTS </a:t>
            </a:r>
            <a:endParaRPr lang="nl-BE" sz="5000" dirty="0">
              <a:solidFill>
                <a:srgbClr val="FF0000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75"/>
            <a:ext cx="1655042" cy="158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531" y="2139883"/>
            <a:ext cx="2303637" cy="428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9405" y="2149312"/>
            <a:ext cx="2503028" cy="427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0790" y="2535810"/>
            <a:ext cx="3981210" cy="364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kstvak 11"/>
          <p:cNvSpPr txBox="1"/>
          <p:nvPr/>
        </p:nvSpPr>
        <p:spPr>
          <a:xfrm>
            <a:off x="8431767" y="1939521"/>
            <a:ext cx="3065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Naskočená plachta</a:t>
            </a:r>
            <a:endParaRPr lang="nl-BE" sz="2000" b="1" dirty="0"/>
          </a:p>
        </p:txBody>
      </p:sp>
    </p:spTree>
    <p:extLst>
      <p:ext uri="{BB962C8B-B14F-4D97-AF65-F5344CB8AC3E}">
        <p14:creationId xmlns:p14="http://schemas.microsoft.com/office/powerpoint/2010/main" xmlns="" val="321533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000" dirty="0" smtClean="0">
                <a:solidFill>
                  <a:srgbClr val="FF0000"/>
                </a:solidFill>
              </a:rPr>
              <a:t> </a:t>
            </a:r>
            <a:endParaRPr lang="nl-BE" sz="5000" dirty="0">
              <a:solidFill>
                <a:srgbClr val="FF0000"/>
              </a:solidFill>
            </a:endParaRPr>
          </a:p>
        </p:txBody>
      </p:sp>
      <p:sp>
        <p:nvSpPr>
          <p:cNvPr id="3" name="AutoShape 2" descr="Afbeeldingsresultaat voor finland"/>
          <p:cNvSpPr>
            <a:spLocks noChangeAspect="1" noChangeArrowheads="1"/>
          </p:cNvSpPr>
          <p:nvPr/>
        </p:nvSpPr>
        <p:spPr bwMode="auto">
          <a:xfrm>
            <a:off x="101786" y="8865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Afbeeldingsresultaat voor finland vlag"/>
          <p:cNvSpPr>
            <a:spLocks noChangeAspect="1" noChangeArrowheads="1"/>
          </p:cNvSpPr>
          <p:nvPr/>
        </p:nvSpPr>
        <p:spPr bwMode="auto">
          <a:xfrm>
            <a:off x="254186" y="1038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03" y="2526383"/>
            <a:ext cx="3743521" cy="374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1525" y="2488997"/>
            <a:ext cx="1875836" cy="385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5456" y="2514022"/>
            <a:ext cx="1904214" cy="392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170238"/>
            <a:ext cx="1671381" cy="163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el 1"/>
          <p:cNvSpPr txBox="1">
            <a:spLocks/>
          </p:cNvSpPr>
          <p:nvPr/>
        </p:nvSpPr>
        <p:spPr>
          <a:xfrm>
            <a:off x="2564091" y="284176"/>
            <a:ext cx="8422908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kumimoji="0" lang="nl-BE" sz="5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#</a:t>
            </a:r>
            <a:r>
              <a:rPr kumimoji="0" lang="cs-CZ" sz="5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nl-BE" sz="5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cs-CZ" sz="5000" cap="all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VAN AVERMAET</a:t>
            </a:r>
            <a:endParaRPr kumimoji="0" lang="nl-BE" sz="50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kstvak 11"/>
          <p:cNvSpPr txBox="1"/>
          <p:nvPr/>
        </p:nvSpPr>
        <p:spPr>
          <a:xfrm>
            <a:off x="296435" y="2043216"/>
            <a:ext cx="338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Rozběh před </a:t>
            </a:r>
            <a:r>
              <a:rPr lang="cs-CZ" sz="1600" b="1" dirty="0" err="1" smtClean="0"/>
              <a:t>nahravačkou</a:t>
            </a:r>
            <a:r>
              <a:rPr lang="cs-CZ" sz="1600" b="1" dirty="0" smtClean="0"/>
              <a:t> (N5 a N4) </a:t>
            </a:r>
            <a:endParaRPr lang="nl-BE" sz="2000" b="1" dirty="0"/>
          </a:p>
        </p:txBody>
      </p:sp>
      <p:sp>
        <p:nvSpPr>
          <p:cNvPr id="20" name="Tekstvak 11"/>
          <p:cNvSpPr txBox="1"/>
          <p:nvPr/>
        </p:nvSpPr>
        <p:spPr>
          <a:xfrm>
            <a:off x="4257263" y="2082494"/>
            <a:ext cx="338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Rozběh za </a:t>
            </a:r>
            <a:r>
              <a:rPr lang="cs-CZ" sz="1600" b="1" dirty="0" err="1" smtClean="0"/>
              <a:t>nahravačkou</a:t>
            </a:r>
            <a:r>
              <a:rPr lang="cs-CZ" sz="1600" b="1" dirty="0" smtClean="0"/>
              <a:t> (N3 ) </a:t>
            </a:r>
            <a:endParaRPr lang="nl-BE" sz="2000" b="1" dirty="0"/>
          </a:p>
        </p:txBody>
      </p:sp>
      <p:sp>
        <p:nvSpPr>
          <p:cNvPr id="21" name="Tekstvak 11"/>
          <p:cNvSpPr txBox="1"/>
          <p:nvPr/>
        </p:nvSpPr>
        <p:spPr>
          <a:xfrm>
            <a:off x="7473375" y="2074638"/>
            <a:ext cx="338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Útok po obraně</a:t>
            </a:r>
            <a:endParaRPr lang="nl-BE" sz="2000" b="1" dirty="0"/>
          </a:p>
        </p:txBody>
      </p:sp>
    </p:spTree>
    <p:extLst>
      <p:ext uri="{BB962C8B-B14F-4D97-AF65-F5344CB8AC3E}">
        <p14:creationId xmlns:p14="http://schemas.microsoft.com/office/powerpoint/2010/main" xmlns="" val="174355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Afbeeldingsresultaat voor finland"/>
          <p:cNvSpPr>
            <a:spLocks noChangeAspect="1" noChangeArrowheads="1"/>
          </p:cNvSpPr>
          <p:nvPr/>
        </p:nvSpPr>
        <p:spPr bwMode="auto">
          <a:xfrm>
            <a:off x="101786" y="8865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Afbeeldingsresultaat voor finland vlag"/>
          <p:cNvSpPr>
            <a:spLocks noChangeAspect="1" noChangeArrowheads="1"/>
          </p:cNvSpPr>
          <p:nvPr/>
        </p:nvSpPr>
        <p:spPr bwMode="auto">
          <a:xfrm>
            <a:off x="254186" y="1038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766" y="2569779"/>
            <a:ext cx="3795467" cy="374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8630" y="2592371"/>
            <a:ext cx="1761646" cy="366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70238"/>
            <a:ext cx="1671381" cy="163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el 1"/>
          <p:cNvSpPr txBox="1">
            <a:spLocks/>
          </p:cNvSpPr>
          <p:nvPr/>
        </p:nvSpPr>
        <p:spPr>
          <a:xfrm>
            <a:off x="2564091" y="284176"/>
            <a:ext cx="8422908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kumimoji="0" lang="nl-BE" sz="5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#</a:t>
            </a:r>
            <a:r>
              <a:rPr kumimoji="0" lang="cs-CZ" sz="5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nl-BE" sz="5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cs-CZ" sz="5000" cap="all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VAN AVERMAET</a:t>
            </a:r>
            <a:endParaRPr kumimoji="0" lang="nl-BE" sz="50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ekstvak 11"/>
          <p:cNvSpPr txBox="1"/>
          <p:nvPr/>
        </p:nvSpPr>
        <p:spPr>
          <a:xfrm>
            <a:off x="4274546" y="2005509"/>
            <a:ext cx="3065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Naskočená plachta</a:t>
            </a:r>
            <a:endParaRPr lang="nl-BE" sz="2000" b="1" dirty="0"/>
          </a:p>
        </p:txBody>
      </p:sp>
      <p:sp>
        <p:nvSpPr>
          <p:cNvPr id="20" name="Tekstvak 8"/>
          <p:cNvSpPr txBox="1"/>
          <p:nvPr/>
        </p:nvSpPr>
        <p:spPr>
          <a:xfrm>
            <a:off x="4251367" y="2610112"/>
            <a:ext cx="2850078" cy="163121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2000" b="1" u="sng" dirty="0" smtClean="0"/>
              <a:t>Podání: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Podává z 1 a 5-6 </a:t>
            </a:r>
          </a:p>
          <a:p>
            <a:r>
              <a:rPr lang="cs-CZ" sz="2000" b="1" dirty="0" smtClean="0"/>
              <a:t>do diagonály</a:t>
            </a:r>
            <a:endParaRPr lang="nl-BE" sz="2000" dirty="0" smtClean="0"/>
          </a:p>
          <a:p>
            <a:r>
              <a:rPr lang="nl-BE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36428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streept">
  <a:themeElements>
    <a:clrScheme name="Aangepast 13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92D050"/>
      </a:accent2>
      <a:accent3>
        <a:srgbClr val="99CB38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Gestreept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estreep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 stroken</Template>
  <TotalTime>4538</TotalTime>
  <Words>331</Words>
  <Application>Microsoft Office PowerPoint</Application>
  <PresentationFormat>Vlastní</PresentationFormat>
  <Paragraphs>117</Paragraphs>
  <Slides>11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Gestreept</vt:lpstr>
      <vt:lpstr>Snímek 1</vt:lpstr>
      <vt:lpstr> # 9 vonder s1</vt:lpstr>
      <vt:lpstr> # 9 vonder s1</vt:lpstr>
      <vt:lpstr># 11 STRAGIERS S2</vt:lpstr>
      <vt:lpstr>Snímek 5</vt:lpstr>
      <vt:lpstr>#4 HERBOTS </vt:lpstr>
      <vt:lpstr>#4 HERBOTS </vt:lpstr>
      <vt:lpstr> </vt:lpstr>
      <vt:lpstr>Snímek 9</vt:lpstr>
      <vt:lpstr>Snímek 10</vt:lpstr>
      <vt:lpstr>Snímek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Moneytime</dc:title>
  <dc:creator>christophe achten</dc:creator>
  <cp:lastModifiedBy>Zdeněk Sklenář</cp:lastModifiedBy>
  <cp:revision>200</cp:revision>
  <dcterms:created xsi:type="dcterms:W3CDTF">2014-12-08T19:28:28Z</dcterms:created>
  <dcterms:modified xsi:type="dcterms:W3CDTF">2016-03-30T19:53:11Z</dcterms:modified>
</cp:coreProperties>
</file>